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1" r:id="rId6"/>
    <p:sldId id="282" r:id="rId7"/>
    <p:sldId id="283" r:id="rId8"/>
    <p:sldId id="284" r:id="rId9"/>
    <p:sldId id="286" r:id="rId10"/>
    <p:sldId id="285" r:id="rId11"/>
    <p:sldId id="287" r:id="rId12"/>
    <p:sldId id="288" r:id="rId13"/>
    <p:sldId id="289" r:id="rId14"/>
    <p:sldId id="290" r:id="rId15"/>
    <p:sldId id="291"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A544CA-D0D6-4584-BD28-EE2293E2963E}" v="2" dt="2021-02-15T14:54:42.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4A54-4514-4F65-98C3-8E78DC80C0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90EAEA45-67C4-4E55-94EC-EBB84E60A3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FF699F62-1B76-4C75-9C2B-C2F6A9ECF74A}"/>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5" name="Footer Placeholder 4">
            <a:extLst>
              <a:ext uri="{FF2B5EF4-FFF2-40B4-BE49-F238E27FC236}">
                <a16:creationId xmlns:a16="http://schemas.microsoft.com/office/drawing/2014/main" id="{101A02F4-677A-4E8C-8197-A24AB534FB5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D8B15DD-B805-4378-BCAC-F1F50B9436FE}"/>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48000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E48-2F14-425D-A0B6-4A18CD4B57A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3B98F5B1-A8D7-4A23-A448-2DB30A856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9363E44-2715-4211-A06F-2030F1CB9AA7}"/>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5" name="Footer Placeholder 4">
            <a:extLst>
              <a:ext uri="{FF2B5EF4-FFF2-40B4-BE49-F238E27FC236}">
                <a16:creationId xmlns:a16="http://schemas.microsoft.com/office/drawing/2014/main" id="{B2308CC5-942C-417D-A7D7-FDFA4A2E0E0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A9CCA82-460E-4EEE-9818-738CB8142298}"/>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266966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5942C-6A93-4F8D-BEA7-90D1FF8C87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EEBE7CF1-52F4-41E2-98FA-01B482EED8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9CEE182-DF76-4540-83C4-76762368DD9E}"/>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5" name="Footer Placeholder 4">
            <a:extLst>
              <a:ext uri="{FF2B5EF4-FFF2-40B4-BE49-F238E27FC236}">
                <a16:creationId xmlns:a16="http://schemas.microsoft.com/office/drawing/2014/main" id="{C3E73B9B-51B3-435C-95AF-41EA25DCC5D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7B7453B-471D-4EBC-8798-16A7F9695D39}"/>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326496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D649-96C0-42E4-A664-60478734C668}"/>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FA81DEC-976D-4486-807A-14EFB1441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01766FC-9173-428C-9061-CD703FF4B23B}"/>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5" name="Footer Placeholder 4">
            <a:extLst>
              <a:ext uri="{FF2B5EF4-FFF2-40B4-BE49-F238E27FC236}">
                <a16:creationId xmlns:a16="http://schemas.microsoft.com/office/drawing/2014/main" id="{1DADE58B-4F97-498B-8D99-C5D15BC1F99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D2C70CD-8F1A-4B71-B5A3-42B076937F35}"/>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180229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5C03-BD68-4F98-8BAB-ECDBA5D7F6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8D1D44C7-77F2-4F0D-8CB1-03F267791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4507CA-C590-4CC4-8D4B-D0E09C8BCB71}"/>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5" name="Footer Placeholder 4">
            <a:extLst>
              <a:ext uri="{FF2B5EF4-FFF2-40B4-BE49-F238E27FC236}">
                <a16:creationId xmlns:a16="http://schemas.microsoft.com/office/drawing/2014/main" id="{4F0B1BD4-6A8D-4A03-89AA-A432370738C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651726C-F52B-460D-AAE8-077F852DA7C2}"/>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312258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2EF3-0663-4CA9-8B50-3ADF93B30D5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941B1329-8432-4821-A85C-75577BE011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1D920016-AABB-460A-9793-68733BD159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DD4B543D-B06B-4C04-A91D-521B83FFE749}"/>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6" name="Footer Placeholder 5">
            <a:extLst>
              <a:ext uri="{FF2B5EF4-FFF2-40B4-BE49-F238E27FC236}">
                <a16:creationId xmlns:a16="http://schemas.microsoft.com/office/drawing/2014/main" id="{DC1D6475-1BF0-4D4C-8B29-3E024DB615E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8E106051-5392-44FC-AE77-7A51E1F92272}"/>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283844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59A9-33D4-4596-BF20-4305A4543499}"/>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F227D71-21B0-43CD-A537-E5A55DA1A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DB842F-3C8F-4B61-A487-85B5C76EDC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BFE5A114-2AA4-43CC-B445-0AAABB362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4195C-3BCB-4826-B884-B2AF604F4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B4FE6C80-E189-481B-BB54-C7E105F5DD45}"/>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8" name="Footer Placeholder 7">
            <a:extLst>
              <a:ext uri="{FF2B5EF4-FFF2-40B4-BE49-F238E27FC236}">
                <a16:creationId xmlns:a16="http://schemas.microsoft.com/office/drawing/2014/main" id="{332EDF95-5C6F-43D3-B421-C2AA18C267A1}"/>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50A333AA-5D72-4E13-872B-E7B1B685795E}"/>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15181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3ECD-17B5-4B4F-A296-070EA7A68CE3}"/>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C21501EE-88AE-4ED9-8E2B-A27B8C5E2B7A}"/>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4" name="Footer Placeholder 3">
            <a:extLst>
              <a:ext uri="{FF2B5EF4-FFF2-40B4-BE49-F238E27FC236}">
                <a16:creationId xmlns:a16="http://schemas.microsoft.com/office/drawing/2014/main" id="{0F337D72-077D-47BA-A556-5D4ECB419912}"/>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C79831A-20D5-4B54-AEF2-B907BE8DBE5B}"/>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300376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F4F51-E44D-425F-AFF9-B45B02526342}"/>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3" name="Footer Placeholder 2">
            <a:extLst>
              <a:ext uri="{FF2B5EF4-FFF2-40B4-BE49-F238E27FC236}">
                <a16:creationId xmlns:a16="http://schemas.microsoft.com/office/drawing/2014/main" id="{5D508787-830F-4033-A5F8-0EAD0CD03DF1}"/>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CDDC3C54-48DD-41F9-A0EB-24A03A2E4DC2}"/>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202398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D697-67AF-46E0-939E-A5647CBC8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9D1D26D9-26EB-4DE2-A20E-289DF138CA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784A9B9C-F7BC-4396-A094-11D761D18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C5772-A58A-41B1-A2EA-DACF12B6B4FF}"/>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6" name="Footer Placeholder 5">
            <a:extLst>
              <a:ext uri="{FF2B5EF4-FFF2-40B4-BE49-F238E27FC236}">
                <a16:creationId xmlns:a16="http://schemas.microsoft.com/office/drawing/2014/main" id="{733A9EF0-749F-4545-AEBB-6E6447683B7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7D5E300F-3827-429B-82B1-D330163E6CCA}"/>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65878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9B4D-04F9-4B97-B35F-F108667C1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2C22813F-F91C-495C-B3D9-5179894A40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F4CBBF08-5797-4044-81DE-89C10EBDB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007DD-2DF5-4B2A-A919-AA2094E0EA15}"/>
              </a:ext>
            </a:extLst>
          </p:cNvPr>
          <p:cNvSpPr>
            <a:spLocks noGrp="1"/>
          </p:cNvSpPr>
          <p:nvPr>
            <p:ph type="dt" sz="half" idx="10"/>
          </p:nvPr>
        </p:nvSpPr>
        <p:spPr/>
        <p:txBody>
          <a:bodyPr/>
          <a:lstStyle/>
          <a:p>
            <a:fld id="{AA103097-C572-4D91-9847-FD98F27E62DC}" type="datetimeFigureOut">
              <a:rPr lang="nb-NO" smtClean="0"/>
              <a:t>16.02.2021</a:t>
            </a:fld>
            <a:endParaRPr lang="nb-NO"/>
          </a:p>
        </p:txBody>
      </p:sp>
      <p:sp>
        <p:nvSpPr>
          <p:cNvPr id="6" name="Footer Placeholder 5">
            <a:extLst>
              <a:ext uri="{FF2B5EF4-FFF2-40B4-BE49-F238E27FC236}">
                <a16:creationId xmlns:a16="http://schemas.microsoft.com/office/drawing/2014/main" id="{D7BB7571-2561-459B-92CB-3C38A7C5680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6782EA7-F281-4DC8-890C-02487D9192E8}"/>
              </a:ext>
            </a:extLst>
          </p:cNvPr>
          <p:cNvSpPr>
            <a:spLocks noGrp="1"/>
          </p:cNvSpPr>
          <p:nvPr>
            <p:ph type="sldNum" sz="quarter" idx="12"/>
          </p:nvPr>
        </p:nvSpPr>
        <p:spPr/>
        <p:txBody>
          <a:bodyPr/>
          <a:lstStyle/>
          <a:p>
            <a:fld id="{A9894A72-B4C6-4927-8649-FFF9C33A8486}" type="slidenum">
              <a:rPr lang="nb-NO" smtClean="0"/>
              <a:t>‹#›</a:t>
            </a:fld>
            <a:endParaRPr lang="nb-NO"/>
          </a:p>
        </p:txBody>
      </p:sp>
    </p:spTree>
    <p:extLst>
      <p:ext uri="{BB962C8B-B14F-4D97-AF65-F5344CB8AC3E}">
        <p14:creationId xmlns:p14="http://schemas.microsoft.com/office/powerpoint/2010/main" val="374430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6A534-493F-4CAE-809E-2543DECA1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018EC493-A5AC-48DC-8981-AD5E6AD13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BBD7540-FD50-405F-99FF-EB4208C67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03097-C572-4D91-9847-FD98F27E62DC}" type="datetimeFigureOut">
              <a:rPr lang="nb-NO" smtClean="0"/>
              <a:t>16.02.2021</a:t>
            </a:fld>
            <a:endParaRPr lang="nb-NO"/>
          </a:p>
        </p:txBody>
      </p:sp>
      <p:sp>
        <p:nvSpPr>
          <p:cNvPr id="5" name="Footer Placeholder 4">
            <a:extLst>
              <a:ext uri="{FF2B5EF4-FFF2-40B4-BE49-F238E27FC236}">
                <a16:creationId xmlns:a16="http://schemas.microsoft.com/office/drawing/2014/main" id="{5E5EAAE0-0850-44B5-A0F0-9784153C3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F6300143-C149-4733-AEFC-E8E9211DD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94A72-B4C6-4927-8649-FFF9C33A8486}" type="slidenum">
              <a:rPr lang="nb-NO" smtClean="0"/>
              <a:t>‹#›</a:t>
            </a:fld>
            <a:endParaRPr lang="nb-NO"/>
          </a:p>
        </p:txBody>
      </p:sp>
    </p:spTree>
    <p:extLst>
      <p:ext uri="{BB962C8B-B14F-4D97-AF65-F5344CB8AC3E}">
        <p14:creationId xmlns:p14="http://schemas.microsoft.com/office/powerpoint/2010/main" val="289564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Eight</a:t>
            </a:r>
            <a:r>
              <a:rPr lang="nb-NO" dirty="0"/>
              <a:t> tips for </a:t>
            </a:r>
            <a:r>
              <a:rPr lang="en-GB" dirty="0"/>
              <a:t>working</a:t>
            </a:r>
            <a:r>
              <a:rPr lang="nb-NO" dirty="0"/>
              <a:t> </a:t>
            </a:r>
            <a:r>
              <a:rPr lang="en-GB" dirty="0"/>
              <a:t>on the master’s thesis</a:t>
            </a:r>
          </a:p>
        </p:txBody>
      </p:sp>
      <p:sp>
        <p:nvSpPr>
          <p:cNvPr id="3" name="Subtitle 2"/>
          <p:cNvSpPr>
            <a:spLocks noGrp="1"/>
          </p:cNvSpPr>
          <p:nvPr>
            <p:ph type="subTitle" idx="1"/>
          </p:nvPr>
        </p:nvSpPr>
        <p:spPr/>
        <p:txBody>
          <a:bodyPr>
            <a:normAutofit/>
          </a:bodyPr>
          <a:lstStyle/>
          <a:p>
            <a:r>
              <a:rPr lang="en-GB" dirty="0">
                <a:solidFill>
                  <a:schemeClr val="bg1">
                    <a:lumMod val="50000"/>
                  </a:schemeClr>
                </a:solidFill>
              </a:rPr>
              <a:t>Ivan Harsløf, Coordinator MA, Programme Option Social Work / Child Care</a:t>
            </a:r>
          </a:p>
        </p:txBody>
      </p:sp>
    </p:spTree>
    <p:extLst>
      <p:ext uri="{BB962C8B-B14F-4D97-AF65-F5344CB8AC3E}">
        <p14:creationId xmlns:p14="http://schemas.microsoft.com/office/powerpoint/2010/main" val="56609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6. Know that you are not the only one struggling with writing a master’s thesis..</a:t>
            </a:r>
          </a:p>
        </p:txBody>
      </p:sp>
      <p:sp>
        <p:nvSpPr>
          <p:cNvPr id="3" name="Content Placeholder 2"/>
          <p:cNvSpPr>
            <a:spLocks noGrp="1"/>
          </p:cNvSpPr>
          <p:nvPr>
            <p:ph idx="1"/>
          </p:nvPr>
        </p:nvSpPr>
        <p:spPr>
          <a:xfrm>
            <a:off x="1981200" y="1600201"/>
            <a:ext cx="4690864" cy="4525963"/>
          </a:xfrm>
        </p:spPr>
        <p:txBody>
          <a:bodyPr>
            <a:normAutofit/>
          </a:bodyPr>
          <a:lstStyle/>
          <a:p>
            <a:r>
              <a:rPr lang="en-GB" sz="2400" dirty="0"/>
              <a:t>Writing a master’s thesis is about making a number of choices (topic, thesis question, theories, methods….)</a:t>
            </a:r>
          </a:p>
          <a:p>
            <a:r>
              <a:rPr lang="en-GB" sz="2400" dirty="0"/>
              <a:t>The most important choices are those you take in the beginning; they decide the direction of the rest of the work.</a:t>
            </a:r>
          </a:p>
          <a:p>
            <a:r>
              <a:rPr lang="en-GB" sz="2400" dirty="0"/>
              <a:t>But the information you need to make these choices you gain by working on the thesis..</a:t>
            </a:r>
          </a:p>
          <a:p>
            <a:r>
              <a:rPr lang="en-GB" sz="2400" dirty="0"/>
              <a:t>This is a dilemma – </a:t>
            </a:r>
            <a:r>
              <a:rPr lang="en-GB" sz="2400" i="1" dirty="0"/>
              <a:t>for everyone</a:t>
            </a:r>
            <a:r>
              <a:rPr lang="en-GB" sz="2400" dirty="0"/>
              <a:t>!</a:t>
            </a:r>
          </a:p>
        </p:txBody>
      </p:sp>
      <p:pic>
        <p:nvPicPr>
          <p:cNvPr id="4" name="Picture 3"/>
          <p:cNvPicPr>
            <a:picLocks noChangeAspect="1"/>
          </p:cNvPicPr>
          <p:nvPr/>
        </p:nvPicPr>
        <p:blipFill>
          <a:blip r:embed="rId2"/>
          <a:stretch>
            <a:fillRect/>
          </a:stretch>
        </p:blipFill>
        <p:spPr>
          <a:xfrm>
            <a:off x="6816080" y="1600201"/>
            <a:ext cx="3462860" cy="2664297"/>
          </a:xfrm>
          <a:prstGeom prst="rect">
            <a:avLst/>
          </a:prstGeom>
        </p:spPr>
      </p:pic>
      <p:sp>
        <p:nvSpPr>
          <p:cNvPr id="5" name="Content Placeholder 2"/>
          <p:cNvSpPr txBox="1">
            <a:spLocks/>
          </p:cNvSpPr>
          <p:nvPr/>
        </p:nvSpPr>
        <p:spPr>
          <a:xfrm>
            <a:off x="6816080" y="4447060"/>
            <a:ext cx="3600400" cy="208041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Being conscious of this dilemma can still be mastering strategy, rather than blame yourself for «bad» choices..</a:t>
            </a:r>
          </a:p>
        </p:txBody>
      </p:sp>
      <p:sp>
        <p:nvSpPr>
          <p:cNvPr id="6" name="TextBox 5">
            <a:extLst>
              <a:ext uri="{FF2B5EF4-FFF2-40B4-BE49-F238E27FC236}">
                <a16:creationId xmlns:a16="http://schemas.microsoft.com/office/drawing/2014/main" id="{00A99998-D061-4AF7-B704-46DA1104C335}"/>
              </a:ext>
            </a:extLst>
          </p:cNvPr>
          <p:cNvSpPr txBox="1"/>
          <p:nvPr/>
        </p:nvSpPr>
        <p:spPr>
          <a:xfrm>
            <a:off x="9115720" y="1984446"/>
            <a:ext cx="933254" cy="276999"/>
          </a:xfrm>
          <a:prstGeom prst="rect">
            <a:avLst/>
          </a:prstGeom>
          <a:solidFill>
            <a:schemeClr val="bg1"/>
          </a:solidFill>
        </p:spPr>
        <p:txBody>
          <a:bodyPr wrap="square" rtlCol="0">
            <a:spAutoFit/>
          </a:bodyPr>
          <a:lstStyle/>
          <a:p>
            <a:r>
              <a:rPr lang="en-GB" sz="1200" dirty="0"/>
              <a:t>information</a:t>
            </a:r>
          </a:p>
        </p:txBody>
      </p:sp>
      <p:sp>
        <p:nvSpPr>
          <p:cNvPr id="7" name="TextBox 6">
            <a:extLst>
              <a:ext uri="{FF2B5EF4-FFF2-40B4-BE49-F238E27FC236}">
                <a16:creationId xmlns:a16="http://schemas.microsoft.com/office/drawing/2014/main" id="{208ED886-89EA-41BC-9F3E-E542483A1CB5}"/>
              </a:ext>
            </a:extLst>
          </p:cNvPr>
          <p:cNvSpPr txBox="1"/>
          <p:nvPr/>
        </p:nvSpPr>
        <p:spPr>
          <a:xfrm>
            <a:off x="9211558" y="3501131"/>
            <a:ext cx="933254" cy="276999"/>
          </a:xfrm>
          <a:prstGeom prst="rect">
            <a:avLst/>
          </a:prstGeom>
          <a:solidFill>
            <a:schemeClr val="bg1"/>
          </a:solidFill>
        </p:spPr>
        <p:txBody>
          <a:bodyPr wrap="square" rtlCol="0">
            <a:spAutoFit/>
          </a:bodyPr>
          <a:lstStyle/>
          <a:p>
            <a:r>
              <a:rPr lang="en-GB" sz="1200" dirty="0"/>
              <a:t>importance</a:t>
            </a:r>
          </a:p>
        </p:txBody>
      </p:sp>
      <p:sp>
        <p:nvSpPr>
          <p:cNvPr id="8" name="TextBox 7">
            <a:extLst>
              <a:ext uri="{FF2B5EF4-FFF2-40B4-BE49-F238E27FC236}">
                <a16:creationId xmlns:a16="http://schemas.microsoft.com/office/drawing/2014/main" id="{9DE2E5B5-941B-412A-A7B2-611B0ACF27A2}"/>
              </a:ext>
            </a:extLst>
          </p:cNvPr>
          <p:cNvSpPr txBox="1"/>
          <p:nvPr/>
        </p:nvSpPr>
        <p:spPr>
          <a:xfrm>
            <a:off x="7947039" y="3987499"/>
            <a:ext cx="933254" cy="276999"/>
          </a:xfrm>
          <a:prstGeom prst="rect">
            <a:avLst/>
          </a:prstGeom>
          <a:solidFill>
            <a:schemeClr val="bg1"/>
          </a:solidFill>
        </p:spPr>
        <p:txBody>
          <a:bodyPr wrap="square" rtlCol="0">
            <a:spAutoFit/>
          </a:bodyPr>
          <a:lstStyle/>
          <a:p>
            <a:r>
              <a:rPr lang="nb-NO" sz="1200" b="1" dirty="0"/>
              <a:t>Time</a:t>
            </a:r>
          </a:p>
        </p:txBody>
      </p:sp>
    </p:spTree>
    <p:extLst>
      <p:ext uri="{BB962C8B-B14F-4D97-AF65-F5344CB8AC3E}">
        <p14:creationId xmlns:p14="http://schemas.microsoft.com/office/powerpoint/2010/main" val="240528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Autofit/>
          </a:bodyPr>
          <a:lstStyle/>
          <a:p>
            <a:r>
              <a:rPr lang="nb-NO" sz="3600" dirty="0"/>
              <a:t>7. </a:t>
            </a:r>
            <a:r>
              <a:rPr lang="en-GB" sz="3600" dirty="0"/>
              <a:t>Find inspiration on your topic</a:t>
            </a:r>
          </a:p>
        </p:txBody>
      </p:sp>
      <p:sp>
        <p:nvSpPr>
          <p:cNvPr id="3" name="Content Placeholder 2"/>
          <p:cNvSpPr>
            <a:spLocks noGrp="1"/>
          </p:cNvSpPr>
          <p:nvPr>
            <p:ph idx="1"/>
          </p:nvPr>
        </p:nvSpPr>
        <p:spPr>
          <a:xfrm>
            <a:off x="1981200" y="1340769"/>
            <a:ext cx="4114800" cy="5073427"/>
          </a:xfrm>
        </p:spPr>
        <p:txBody>
          <a:bodyPr>
            <a:normAutofit/>
          </a:bodyPr>
          <a:lstStyle/>
          <a:p>
            <a:r>
              <a:rPr lang="en-GB" sz="2400" dirty="0"/>
              <a:t>In addition to academic literature it is a good idea to search widely when exploring your topic</a:t>
            </a:r>
          </a:p>
          <a:p>
            <a:r>
              <a:rPr lang="en-GB" sz="2400" dirty="0"/>
              <a:t>Not least it is wise to look into what media has written, the University Library have access to all Norwegian newspapers</a:t>
            </a:r>
          </a:p>
        </p:txBody>
      </p:sp>
      <p:sp>
        <p:nvSpPr>
          <p:cNvPr id="5" name="Content Placeholder 2"/>
          <p:cNvSpPr txBox="1">
            <a:spLocks/>
          </p:cNvSpPr>
          <p:nvPr/>
        </p:nvSpPr>
        <p:spPr>
          <a:xfrm>
            <a:off x="1950368" y="4553737"/>
            <a:ext cx="4176464" cy="27775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It is also possible that your topic has been discussed in a podcast (try to search in your podcast app) or similar.</a:t>
            </a:r>
          </a:p>
        </p:txBody>
      </p:sp>
      <p:pic>
        <p:nvPicPr>
          <p:cNvPr id="7" name="Picture 6">
            <a:extLst>
              <a:ext uri="{FF2B5EF4-FFF2-40B4-BE49-F238E27FC236}">
                <a16:creationId xmlns:a16="http://schemas.microsoft.com/office/drawing/2014/main" id="{7A88B77B-FA31-493D-9586-5F2C1CB5D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75" y="1881197"/>
            <a:ext cx="4754658" cy="3095605"/>
          </a:xfrm>
          <a:prstGeom prst="rect">
            <a:avLst/>
          </a:prstGeom>
        </p:spPr>
      </p:pic>
    </p:spTree>
    <p:extLst>
      <p:ext uri="{BB962C8B-B14F-4D97-AF65-F5344CB8AC3E}">
        <p14:creationId xmlns:p14="http://schemas.microsoft.com/office/powerpoint/2010/main" val="155220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66130"/>
          </a:xfrm>
        </p:spPr>
        <p:txBody>
          <a:bodyPr>
            <a:noAutofit/>
          </a:bodyPr>
          <a:lstStyle/>
          <a:p>
            <a:r>
              <a:rPr lang="nb-NO" sz="3600" dirty="0"/>
              <a:t>8. </a:t>
            </a:r>
            <a:r>
              <a:rPr lang="en-GB" sz="3600" dirty="0"/>
              <a:t>Having writer’s block? Do like the pros</a:t>
            </a:r>
          </a:p>
        </p:txBody>
      </p:sp>
      <p:sp>
        <p:nvSpPr>
          <p:cNvPr id="3" name="Content Placeholder 2"/>
          <p:cNvSpPr>
            <a:spLocks noGrp="1"/>
          </p:cNvSpPr>
          <p:nvPr>
            <p:ph idx="1"/>
          </p:nvPr>
        </p:nvSpPr>
        <p:spPr>
          <a:xfrm>
            <a:off x="1981200" y="1196752"/>
            <a:ext cx="8229600" cy="5400600"/>
          </a:xfrm>
        </p:spPr>
        <p:txBody>
          <a:bodyPr>
            <a:normAutofit/>
          </a:bodyPr>
          <a:lstStyle/>
          <a:p>
            <a:r>
              <a:rPr lang="en-GB" sz="3000" dirty="0"/>
              <a:t>Some writers use a trick where they sit down and just write something to get started; their experience is that after a while something sensible emerges.</a:t>
            </a:r>
          </a:p>
          <a:p>
            <a:pPr lvl="1"/>
            <a:r>
              <a:rPr lang="en-GB" sz="2200" b="1" dirty="0"/>
              <a:t>Example: </a:t>
            </a:r>
            <a:r>
              <a:rPr lang="en-GB" sz="2200" dirty="0"/>
              <a:t>I will now write an example, I do not know what it shall be.. Maybe I can write something on the weather? No, it has to be something wise, something scholarly.. Look! I actually made an example!</a:t>
            </a:r>
          </a:p>
          <a:p>
            <a:r>
              <a:rPr lang="en-GB" sz="3000" dirty="0"/>
              <a:t>Others start by writing down questions – that they then try to answer.</a:t>
            </a:r>
          </a:p>
          <a:p>
            <a:pPr lvl="1"/>
            <a:r>
              <a:rPr lang="en-GB" sz="2200" b="1" dirty="0"/>
              <a:t>Example: </a:t>
            </a:r>
            <a:r>
              <a:rPr lang="en-GB" sz="2200" dirty="0"/>
              <a:t>Why is this topic important? What motivates me to write about this? What are my preconceptions? What makes me wonder? What makes me curious? What is “at stake” in the field I will write about? Who will gain from the results of my thesis?</a:t>
            </a:r>
          </a:p>
        </p:txBody>
      </p:sp>
    </p:spTree>
    <p:extLst>
      <p:ext uri="{BB962C8B-B14F-4D97-AF65-F5344CB8AC3E}">
        <p14:creationId xmlns:p14="http://schemas.microsoft.com/office/powerpoint/2010/main" val="97008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300" dirty="0"/>
              <a:t>To write a thesis during the Corona pandemic…</a:t>
            </a:r>
          </a:p>
        </p:txBody>
      </p:sp>
      <p:sp>
        <p:nvSpPr>
          <p:cNvPr id="3" name="Content Placeholder 2"/>
          <p:cNvSpPr>
            <a:spLocks noGrp="1"/>
          </p:cNvSpPr>
          <p:nvPr>
            <p:ph idx="1"/>
          </p:nvPr>
        </p:nvSpPr>
        <p:spPr>
          <a:xfrm>
            <a:off x="1981200" y="1600201"/>
            <a:ext cx="5770984" cy="4525963"/>
          </a:xfrm>
        </p:spPr>
        <p:txBody>
          <a:bodyPr>
            <a:normAutofit fontScale="92500" lnSpcReduction="20000"/>
          </a:bodyPr>
          <a:lstStyle/>
          <a:p>
            <a:r>
              <a:rPr lang="en-GB" dirty="0"/>
              <a:t>Limited access to libraries and places to read.</a:t>
            </a:r>
          </a:p>
          <a:p>
            <a:r>
              <a:rPr lang="en-GB" dirty="0"/>
              <a:t>Constantly changing corona rules</a:t>
            </a:r>
          </a:p>
          <a:p>
            <a:r>
              <a:rPr lang="en-GB" dirty="0"/>
              <a:t>Less social contact on campus</a:t>
            </a:r>
          </a:p>
          <a:p>
            <a:r>
              <a:rPr lang="en-GB" dirty="0"/>
              <a:t>Students with children also have to deal with home schooling, quarantine etc.</a:t>
            </a:r>
          </a:p>
          <a:p>
            <a:endParaRPr lang="en-GB" dirty="0"/>
          </a:p>
          <a:p>
            <a:r>
              <a:rPr lang="en-GB" b="1" dirty="0"/>
              <a:t>In light of this we have tried to gather some advise on how to work on the thesis.</a:t>
            </a:r>
          </a:p>
          <a:p>
            <a:r>
              <a:rPr lang="en-GB" b="1" dirty="0"/>
              <a:t>We hope this can help you to reflect and become inspired</a:t>
            </a:r>
          </a:p>
        </p:txBody>
      </p:sp>
      <p:pic>
        <p:nvPicPr>
          <p:cNvPr id="4" name="Picture 3"/>
          <p:cNvPicPr>
            <a:picLocks noChangeAspect="1"/>
          </p:cNvPicPr>
          <p:nvPr/>
        </p:nvPicPr>
        <p:blipFill>
          <a:blip r:embed="rId2"/>
          <a:stretch>
            <a:fillRect/>
          </a:stretch>
        </p:blipFill>
        <p:spPr>
          <a:xfrm>
            <a:off x="8112224" y="1772816"/>
            <a:ext cx="1978276" cy="2880320"/>
          </a:xfrm>
          <a:prstGeom prst="rect">
            <a:avLst/>
          </a:prstGeom>
        </p:spPr>
      </p:pic>
    </p:spTree>
    <p:extLst>
      <p:ext uri="{BB962C8B-B14F-4D97-AF65-F5344CB8AC3E}">
        <p14:creationId xmlns:p14="http://schemas.microsoft.com/office/powerpoint/2010/main" val="179082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 Remember that every effort counts!</a:t>
            </a:r>
          </a:p>
        </p:txBody>
      </p:sp>
      <p:sp>
        <p:nvSpPr>
          <p:cNvPr id="3" name="Content Placeholder 2"/>
          <p:cNvSpPr>
            <a:spLocks noGrp="1"/>
          </p:cNvSpPr>
          <p:nvPr>
            <p:ph idx="1"/>
          </p:nvPr>
        </p:nvSpPr>
        <p:spPr/>
        <p:txBody>
          <a:bodyPr>
            <a:normAutofit/>
          </a:bodyPr>
          <a:lstStyle/>
          <a:p>
            <a:r>
              <a:rPr lang="en-GB" dirty="0"/>
              <a:t>Even though the work on your thesis is more fragmented because you have to deal with other things happening around the «home office,» remember that any period working on your thesis helps.</a:t>
            </a:r>
          </a:p>
          <a:p>
            <a:r>
              <a:rPr lang="en-GB" dirty="0"/>
              <a:t>Just being able to work on your thesis for 30 minutes helps move the project forward..</a:t>
            </a:r>
          </a:p>
          <a:p>
            <a:r>
              <a:rPr lang="en-GB" dirty="0"/>
              <a:t>If you cannot work concentrated for a longer period of time you should instead try to get in several short work sessions.</a:t>
            </a:r>
          </a:p>
        </p:txBody>
      </p:sp>
    </p:spTree>
    <p:extLst>
      <p:ext uri="{BB962C8B-B14F-4D97-AF65-F5344CB8AC3E}">
        <p14:creationId xmlns:p14="http://schemas.microsoft.com/office/powerpoint/2010/main" val="84897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nb-NO" dirty="0"/>
              <a:t>2. </a:t>
            </a:r>
            <a:r>
              <a:rPr lang="nb-NO" dirty="0" err="1"/>
              <a:t>Finding</a:t>
            </a:r>
            <a:r>
              <a:rPr lang="nb-NO" dirty="0"/>
              <a:t> «</a:t>
            </a:r>
            <a:r>
              <a:rPr lang="nb-NO" dirty="0" err="1"/>
              <a:t>the</a:t>
            </a:r>
            <a:r>
              <a:rPr lang="nb-NO" dirty="0"/>
              <a:t> </a:t>
            </a:r>
            <a:r>
              <a:rPr lang="nb-NO" dirty="0" err="1"/>
              <a:t>flow</a:t>
            </a:r>
            <a:r>
              <a:rPr lang="nb-NO" dirty="0"/>
              <a:t>»</a:t>
            </a:r>
          </a:p>
        </p:txBody>
      </p:sp>
      <p:sp>
        <p:nvSpPr>
          <p:cNvPr id="3" name="Content Placeholder 2"/>
          <p:cNvSpPr>
            <a:spLocks noGrp="1"/>
          </p:cNvSpPr>
          <p:nvPr>
            <p:ph idx="1"/>
          </p:nvPr>
        </p:nvSpPr>
        <p:spPr>
          <a:xfrm>
            <a:off x="1981199" y="1628801"/>
            <a:ext cx="3717568" cy="4497363"/>
          </a:xfrm>
        </p:spPr>
        <p:txBody>
          <a:bodyPr>
            <a:normAutofit/>
          </a:bodyPr>
          <a:lstStyle/>
          <a:p>
            <a:pPr marL="0" indent="0">
              <a:buNone/>
            </a:pPr>
            <a:r>
              <a:rPr lang="nb-NO" dirty="0" err="1"/>
              <a:t>Finding</a:t>
            </a:r>
            <a:r>
              <a:rPr lang="nb-NO" dirty="0"/>
              <a:t> </a:t>
            </a:r>
            <a:r>
              <a:rPr lang="nb-NO" dirty="0" err="1"/>
              <a:t>the</a:t>
            </a:r>
            <a:r>
              <a:rPr lang="nb-NO" dirty="0"/>
              <a:t> </a:t>
            </a:r>
            <a:r>
              <a:rPr lang="nb-NO" dirty="0" err="1"/>
              <a:t>flow</a:t>
            </a:r>
            <a:r>
              <a:rPr lang="nb-NO" dirty="0"/>
              <a:t> is </a:t>
            </a:r>
            <a:r>
              <a:rPr lang="nb-NO" dirty="0" err="1"/>
              <a:t>about</a:t>
            </a:r>
            <a:r>
              <a:rPr lang="nb-NO" dirty="0"/>
              <a:t> </a:t>
            </a:r>
            <a:r>
              <a:rPr lang="nb-NO" dirty="0" err="1"/>
              <a:t>finding</a:t>
            </a:r>
            <a:r>
              <a:rPr lang="nb-NO" dirty="0"/>
              <a:t> a match </a:t>
            </a:r>
            <a:r>
              <a:rPr lang="nb-NO" dirty="0" err="1"/>
              <a:t>between</a:t>
            </a:r>
            <a:r>
              <a:rPr lang="nb-NO" dirty="0"/>
              <a:t> </a:t>
            </a:r>
            <a:r>
              <a:rPr lang="nb-NO" dirty="0" err="1"/>
              <a:t>your</a:t>
            </a:r>
            <a:r>
              <a:rPr lang="nb-NO" dirty="0"/>
              <a:t> skill/</a:t>
            </a:r>
            <a:r>
              <a:rPr lang="nb-NO" dirty="0" err="1"/>
              <a:t>capacity</a:t>
            </a:r>
            <a:r>
              <a:rPr lang="nb-NO" dirty="0"/>
              <a:t> and </a:t>
            </a:r>
            <a:r>
              <a:rPr lang="nb-NO" dirty="0" err="1"/>
              <a:t>the</a:t>
            </a:r>
            <a:r>
              <a:rPr lang="nb-NO" dirty="0"/>
              <a:t> </a:t>
            </a:r>
            <a:r>
              <a:rPr lang="nb-NO" dirty="0" err="1"/>
              <a:t>challenges</a:t>
            </a:r>
            <a:r>
              <a:rPr lang="nb-NO" dirty="0"/>
              <a:t> </a:t>
            </a:r>
            <a:r>
              <a:rPr lang="nb-NO" dirty="0" err="1"/>
              <a:t>that</a:t>
            </a:r>
            <a:r>
              <a:rPr lang="nb-NO" dirty="0"/>
              <a:t> </a:t>
            </a:r>
            <a:r>
              <a:rPr lang="nb-NO" dirty="0" err="1"/>
              <a:t>writing</a:t>
            </a:r>
            <a:r>
              <a:rPr lang="nb-NO" dirty="0"/>
              <a:t> </a:t>
            </a:r>
            <a:r>
              <a:rPr lang="nb-NO" dirty="0" err="1"/>
              <a:t>the</a:t>
            </a:r>
            <a:r>
              <a:rPr lang="nb-NO" dirty="0"/>
              <a:t> </a:t>
            </a:r>
            <a:r>
              <a:rPr lang="nb-NO" dirty="0" err="1"/>
              <a:t>thesis</a:t>
            </a:r>
            <a:r>
              <a:rPr lang="nb-NO" dirty="0"/>
              <a:t> </a:t>
            </a:r>
            <a:r>
              <a:rPr lang="nb-NO" dirty="0" err="1"/>
              <a:t>entail</a:t>
            </a:r>
            <a:r>
              <a:rPr lang="nb-NO" dirty="0"/>
              <a:t>.</a:t>
            </a:r>
          </a:p>
        </p:txBody>
      </p:sp>
      <p:pic>
        <p:nvPicPr>
          <p:cNvPr id="4" name="Picture 2" descr="http://www.pbs.org/thisemotionallife/sites/default/files/imagecache/blog_large_image/blogs/Flow_Senia_Maym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8767" y="1844824"/>
            <a:ext cx="450878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8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2. Finding «the flow» (cont.)</a:t>
            </a:r>
          </a:p>
        </p:txBody>
      </p:sp>
      <p:sp>
        <p:nvSpPr>
          <p:cNvPr id="3" name="Content Placeholder 2"/>
          <p:cNvSpPr>
            <a:spLocks noGrp="1"/>
          </p:cNvSpPr>
          <p:nvPr>
            <p:ph idx="1"/>
          </p:nvPr>
        </p:nvSpPr>
        <p:spPr>
          <a:xfrm>
            <a:off x="1981200" y="1417639"/>
            <a:ext cx="8229600" cy="4708525"/>
          </a:xfrm>
        </p:spPr>
        <p:txBody>
          <a:bodyPr>
            <a:normAutofit/>
          </a:bodyPr>
          <a:lstStyle/>
          <a:p>
            <a:r>
              <a:rPr lang="en-GB" dirty="0"/>
              <a:t>Often the challenges you face seem to surpass your skill and capacity – after all it is the first time you write a thesis on this level.</a:t>
            </a:r>
          </a:p>
          <a:p>
            <a:r>
              <a:rPr lang="en-GB" dirty="0"/>
              <a:t>You should of course use your supervisor actively where there are academic challenges.</a:t>
            </a:r>
          </a:p>
          <a:p>
            <a:r>
              <a:rPr lang="en-GB" dirty="0"/>
              <a:t>It can also be smart to divide a challenging task into smaller parts; try to write down what the task entails – point by point</a:t>
            </a:r>
          </a:p>
          <a:p>
            <a:r>
              <a:rPr lang="en-GB" dirty="0"/>
              <a:t>In this way the subtasks can be easier to take on…</a:t>
            </a:r>
          </a:p>
        </p:txBody>
      </p:sp>
    </p:spTree>
    <p:extLst>
      <p:ext uri="{BB962C8B-B14F-4D97-AF65-F5344CB8AC3E}">
        <p14:creationId xmlns:p14="http://schemas.microsoft.com/office/powerpoint/2010/main" val="340405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76672"/>
            <a:ext cx="8363272" cy="6192688"/>
          </a:xfrm>
        </p:spPr>
        <p:txBody>
          <a:bodyPr>
            <a:normAutofit fontScale="92500" lnSpcReduction="20000"/>
          </a:bodyPr>
          <a:lstStyle/>
          <a:p>
            <a:pPr marL="0" indent="0">
              <a:buNone/>
            </a:pPr>
            <a:r>
              <a:rPr lang="en-GB" b="1" dirty="0"/>
              <a:t>Example: </a:t>
            </a:r>
            <a:r>
              <a:rPr lang="en-GB" dirty="0"/>
              <a:t>Making a literature review can seem a challenging task.</a:t>
            </a:r>
          </a:p>
          <a:p>
            <a:pPr marL="0" indent="0">
              <a:buNone/>
            </a:pPr>
            <a:r>
              <a:rPr lang="en-GB" dirty="0"/>
              <a:t>BUT try to divide it into smaller subtasks:</a:t>
            </a:r>
          </a:p>
          <a:p>
            <a:pPr marL="0" indent="0">
              <a:buNone/>
            </a:pPr>
            <a:endParaRPr lang="en-GB" dirty="0"/>
          </a:p>
          <a:p>
            <a:pPr marL="514350" indent="-514350">
              <a:buAutoNum type="arabicPeriod"/>
            </a:pPr>
            <a:r>
              <a:rPr lang="en-GB" sz="2000" dirty="0"/>
              <a:t>Search on ORIA for combinations of key words(…)</a:t>
            </a:r>
          </a:p>
          <a:p>
            <a:pPr marL="514350" indent="-514350">
              <a:buFont typeface="Arial" pitchFamily="34" charset="0"/>
              <a:buAutoNum type="arabicPeriod"/>
            </a:pPr>
            <a:r>
              <a:rPr lang="en-GB" sz="2000" dirty="0"/>
              <a:t>Order or download the books that match your key words and that seem relevant for your thesis.</a:t>
            </a:r>
          </a:p>
          <a:p>
            <a:pPr marL="514350" indent="-514350">
              <a:buFont typeface="Arial" pitchFamily="34" charset="0"/>
              <a:buAutoNum type="arabicPeriod"/>
            </a:pPr>
            <a:r>
              <a:rPr lang="en-GB" sz="2000" dirty="0"/>
              <a:t>Take a quick look at the abstracts of articles that match the key words and choose those that seem relevant.</a:t>
            </a:r>
          </a:p>
          <a:p>
            <a:pPr marL="514350" indent="-514350">
              <a:buAutoNum type="arabicPeriod"/>
            </a:pPr>
            <a:r>
              <a:rPr lang="en-GB" sz="2000" dirty="0"/>
              <a:t>Download/print the relevant articles</a:t>
            </a:r>
          </a:p>
          <a:p>
            <a:pPr marL="514350" indent="-514350">
              <a:buAutoNum type="arabicPeriod"/>
            </a:pPr>
            <a:r>
              <a:rPr lang="en-GB" sz="2000" dirty="0"/>
              <a:t>Make a plan of the books and articles that you want to read in-depth (the reading order; what you are looking for in the texts, etc.)</a:t>
            </a:r>
          </a:p>
          <a:p>
            <a:pPr marL="514350" indent="-514350">
              <a:buAutoNum type="arabicPeriod"/>
            </a:pPr>
            <a:r>
              <a:rPr lang="en-GB" sz="2000" dirty="0"/>
              <a:t>Write your own notes as you read the texts based on how they relate to your thesis questions. </a:t>
            </a:r>
          </a:p>
          <a:p>
            <a:pPr marL="514350" indent="-514350">
              <a:buAutoNum type="arabicPeriod"/>
            </a:pPr>
            <a:r>
              <a:rPr lang="en-GB" sz="2000" dirty="0"/>
              <a:t>Write across the different notes. How are the various texts approaching the same problem; are there differences/similarities in their approach, empirical findings or other aspects?</a:t>
            </a:r>
          </a:p>
          <a:p>
            <a:pPr marL="0" indent="0">
              <a:buNone/>
            </a:pPr>
            <a:r>
              <a:rPr lang="en-GB" dirty="0"/>
              <a:t>Such a division can be done more or less in detail</a:t>
            </a:r>
            <a:r>
              <a:rPr lang="nb-NO" dirty="0"/>
              <a:t>; </a:t>
            </a:r>
            <a:r>
              <a:rPr lang="en-GB" dirty="0"/>
              <a:t>the point is that each subtask should be manageable</a:t>
            </a:r>
            <a:r>
              <a:rPr lang="nb-NO" dirty="0"/>
              <a:t>. </a:t>
            </a:r>
          </a:p>
          <a:p>
            <a:pPr marL="514350" indent="-514350">
              <a:buAutoNum type="arabicPeriod"/>
            </a:pPr>
            <a:endParaRPr lang="nb-NO" sz="2000" dirty="0"/>
          </a:p>
          <a:p>
            <a:pPr marL="914400" lvl="1" indent="-514350">
              <a:buAutoNum type="arabicPeriod"/>
            </a:pPr>
            <a:endParaRPr lang="nb-NO" sz="1600" dirty="0"/>
          </a:p>
          <a:p>
            <a:pPr marL="514350" indent="-514350">
              <a:buAutoNum type="arabicPeriod"/>
            </a:pPr>
            <a:endParaRPr lang="nb-NO" dirty="0"/>
          </a:p>
          <a:p>
            <a:pPr marL="514350" indent="-514350">
              <a:buAutoNum type="arabicPeriod"/>
            </a:pPr>
            <a:endParaRPr lang="nb-NO" dirty="0"/>
          </a:p>
          <a:p>
            <a:pPr marL="514350" indent="-514350">
              <a:buAutoNum type="arabicPeriod"/>
            </a:pPr>
            <a:endParaRPr lang="nb-NO" dirty="0"/>
          </a:p>
          <a:p>
            <a:pPr marL="0" indent="0">
              <a:buNone/>
            </a:pPr>
            <a:endParaRPr lang="nb-NO" dirty="0"/>
          </a:p>
        </p:txBody>
      </p:sp>
    </p:spTree>
    <p:extLst>
      <p:ext uri="{BB962C8B-B14F-4D97-AF65-F5344CB8AC3E}">
        <p14:creationId xmlns:p14="http://schemas.microsoft.com/office/powerpoint/2010/main" val="9133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3. Plan how you work on the thesis</a:t>
            </a:r>
          </a:p>
        </p:txBody>
      </p:sp>
      <p:sp>
        <p:nvSpPr>
          <p:cNvPr id="3" name="Content Placeholder 2"/>
          <p:cNvSpPr>
            <a:spLocks noGrp="1"/>
          </p:cNvSpPr>
          <p:nvPr>
            <p:ph idx="1"/>
          </p:nvPr>
        </p:nvSpPr>
        <p:spPr>
          <a:xfrm>
            <a:off x="1981200" y="1417639"/>
            <a:ext cx="8229600" cy="4708525"/>
          </a:xfrm>
        </p:spPr>
        <p:txBody>
          <a:bodyPr>
            <a:normAutofit/>
          </a:bodyPr>
          <a:lstStyle/>
          <a:p>
            <a:r>
              <a:rPr lang="en-GB" dirty="0"/>
              <a:t>Lists of smaller subtasks are also useful when structuring your work – hour by hour, day by day, week by week..</a:t>
            </a:r>
          </a:p>
          <a:p>
            <a:r>
              <a:rPr lang="en-GB" dirty="0"/>
              <a:t>In a more chaotic work situation it is useful to have a list on what you shall achieve; and it gives a sense of control to cross out items on the list as they are done.</a:t>
            </a:r>
          </a:p>
          <a:p>
            <a:r>
              <a:rPr lang="en-GB" dirty="0"/>
              <a:t>Making, reading and revising your lists on work tasks can be a part of your creative process for the master’s thesis.</a:t>
            </a:r>
          </a:p>
        </p:txBody>
      </p:sp>
    </p:spTree>
    <p:extLst>
      <p:ext uri="{BB962C8B-B14F-4D97-AF65-F5344CB8AC3E}">
        <p14:creationId xmlns:p14="http://schemas.microsoft.com/office/powerpoint/2010/main" val="206632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4. Use deadlines!</a:t>
            </a:r>
          </a:p>
        </p:txBody>
      </p:sp>
      <p:sp>
        <p:nvSpPr>
          <p:cNvPr id="3" name="Content Placeholder 2"/>
          <p:cNvSpPr>
            <a:spLocks noGrp="1"/>
          </p:cNvSpPr>
          <p:nvPr>
            <p:ph idx="1"/>
          </p:nvPr>
        </p:nvSpPr>
        <p:spPr>
          <a:xfrm>
            <a:off x="1981200" y="1690688"/>
            <a:ext cx="8229600" cy="4785395"/>
          </a:xfrm>
        </p:spPr>
        <p:txBody>
          <a:bodyPr>
            <a:normAutofit/>
          </a:bodyPr>
          <a:lstStyle/>
          <a:p>
            <a:r>
              <a:rPr lang="en-GB" dirty="0"/>
              <a:t>Many students feel that appointments with the supervisor are useful not just because of the comments and discussions, but also that it gives you a deadline to work towards.</a:t>
            </a:r>
          </a:p>
          <a:p>
            <a:r>
              <a:rPr lang="en-GB" dirty="0"/>
              <a:t>Can you give yourself more such deadlines? Can you make an agreement with a co-student, like “by next Wednesday I will give you a new draft for the methods chapter to read.”</a:t>
            </a:r>
          </a:p>
          <a:p>
            <a:endParaRPr lang="nb-NO" dirty="0"/>
          </a:p>
        </p:txBody>
      </p:sp>
    </p:spTree>
    <p:extLst>
      <p:ext uri="{BB962C8B-B14F-4D97-AF65-F5344CB8AC3E}">
        <p14:creationId xmlns:p14="http://schemas.microsoft.com/office/powerpoint/2010/main" val="388709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dirty="0"/>
              <a:t>5. </a:t>
            </a:r>
            <a:r>
              <a:rPr lang="nb-NO" dirty="0" err="1"/>
              <a:t>Use</a:t>
            </a:r>
            <a:r>
              <a:rPr lang="nb-NO" dirty="0"/>
              <a:t> </a:t>
            </a:r>
            <a:r>
              <a:rPr lang="nb-NO" dirty="0" err="1"/>
              <a:t>each</a:t>
            </a:r>
            <a:r>
              <a:rPr lang="nb-NO" dirty="0"/>
              <a:t> </a:t>
            </a:r>
            <a:r>
              <a:rPr lang="nb-NO" dirty="0" err="1"/>
              <a:t>other</a:t>
            </a:r>
            <a:endParaRPr lang="nb-NO" dirty="0"/>
          </a:p>
        </p:txBody>
      </p:sp>
      <p:sp>
        <p:nvSpPr>
          <p:cNvPr id="3" name="Content Placeholder 2"/>
          <p:cNvSpPr>
            <a:spLocks noGrp="1"/>
          </p:cNvSpPr>
          <p:nvPr>
            <p:ph idx="1"/>
          </p:nvPr>
        </p:nvSpPr>
        <p:spPr/>
        <p:txBody>
          <a:bodyPr>
            <a:normAutofit/>
          </a:bodyPr>
          <a:lstStyle/>
          <a:p>
            <a:r>
              <a:rPr lang="en-GB" dirty="0"/>
              <a:t>Perhaps the best general advise is to use fellow students: </a:t>
            </a:r>
          </a:p>
          <a:p>
            <a:pPr lvl="1"/>
            <a:r>
              <a:rPr lang="en-GB" dirty="0"/>
              <a:t>Read each other’s texts and provide feedback</a:t>
            </a:r>
          </a:p>
          <a:p>
            <a:pPr lvl="1"/>
            <a:r>
              <a:rPr lang="en-GB" dirty="0"/>
              <a:t>If you make a work plan for the progress of the thesis; discuss it with each other.. Is this realistic? Should you change the sequence of tasks?</a:t>
            </a:r>
            <a:endParaRPr lang="en-GB" i="1" dirty="0"/>
          </a:p>
          <a:p>
            <a:pPr lvl="1"/>
            <a:r>
              <a:rPr lang="en-GB" dirty="0"/>
              <a:t>Discuss the challenges; if you are stuck with something it is often useful to just talk about it with someone else. Often their questions can be clarifying and help you back on track.</a:t>
            </a:r>
          </a:p>
        </p:txBody>
      </p:sp>
    </p:spTree>
    <p:extLst>
      <p:ext uri="{BB962C8B-B14F-4D97-AF65-F5344CB8AC3E}">
        <p14:creationId xmlns:p14="http://schemas.microsoft.com/office/powerpoint/2010/main" val="186089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D32517142E2964C99C02EFDAC2FF07A" ma:contentTypeVersion="13" ma:contentTypeDescription="Opprett et nytt dokument." ma:contentTypeScope="" ma:versionID="ad937a9353922e9313619be99654a9f8">
  <xsd:schema xmlns:xsd="http://www.w3.org/2001/XMLSchema" xmlns:xs="http://www.w3.org/2001/XMLSchema" xmlns:p="http://schemas.microsoft.com/office/2006/metadata/properties" xmlns:ns3="cd77a0ce-fd58-44c4-a250-01fb27b663a5" xmlns:ns4="aa087bb6-d861-4a88-8615-b220fcd2cbf3" targetNamespace="http://schemas.microsoft.com/office/2006/metadata/properties" ma:root="true" ma:fieldsID="77457db6cb93a4145d5db3ee1810162a" ns3:_="" ns4:_="">
    <xsd:import namespace="cd77a0ce-fd58-44c4-a250-01fb27b663a5"/>
    <xsd:import namespace="aa087bb6-d861-4a88-8615-b220fcd2cb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7a0ce-fd58-44c4-a250-01fb27b663a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87bb6-d861-4a88-8615-b220fcd2cb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ED70CD-0351-4E03-AF72-E388E0BCE1F4}">
  <ds:schemaRef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dcmitype/"/>
    <ds:schemaRef ds:uri="cd77a0ce-fd58-44c4-a250-01fb27b663a5"/>
    <ds:schemaRef ds:uri="http://schemas.openxmlformats.org/package/2006/metadata/core-properties"/>
    <ds:schemaRef ds:uri="aa087bb6-d861-4a88-8615-b220fcd2cbf3"/>
  </ds:schemaRefs>
</ds:datastoreItem>
</file>

<file path=customXml/itemProps2.xml><?xml version="1.0" encoding="utf-8"?>
<ds:datastoreItem xmlns:ds="http://schemas.openxmlformats.org/officeDocument/2006/customXml" ds:itemID="{4688E5F2-B13F-490C-AFF7-97F283926AE5}">
  <ds:schemaRefs>
    <ds:schemaRef ds:uri="http://schemas.microsoft.com/sharepoint/v3/contenttype/forms"/>
  </ds:schemaRefs>
</ds:datastoreItem>
</file>

<file path=customXml/itemProps3.xml><?xml version="1.0" encoding="utf-8"?>
<ds:datastoreItem xmlns:ds="http://schemas.openxmlformats.org/officeDocument/2006/customXml" ds:itemID="{3604874A-A9B0-4C90-A263-EC47D1187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7a0ce-fd58-44c4-a250-01fb27b663a5"/>
    <ds:schemaRef ds:uri="aa087bb6-d861-4a88-8615-b220fcd2cb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1260</TotalTime>
  <Words>1062</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Eight tips for working on the master’s thesis</vt:lpstr>
      <vt:lpstr>To write a thesis during the Corona pandemic…</vt:lpstr>
      <vt:lpstr>1. Remember that every effort counts!</vt:lpstr>
      <vt:lpstr>2. Finding «the flow»</vt:lpstr>
      <vt:lpstr>2. Finding «the flow» (cont.)</vt:lpstr>
      <vt:lpstr>PowerPoint Presentation</vt:lpstr>
      <vt:lpstr>3. Plan how you work on the thesis</vt:lpstr>
      <vt:lpstr>4. Use deadlines!</vt:lpstr>
      <vt:lpstr>5. Use each other</vt:lpstr>
      <vt:lpstr>6. Know that you are not the only one struggling with writing a master’s thesis..</vt:lpstr>
      <vt:lpstr>7. Find inspiration on your topic</vt:lpstr>
      <vt:lpstr>8. Having writer’s block? Do like the pros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tips for working on the master’s thesis</dc:title>
  <dc:creator>Francis Rønnestad</dc:creator>
  <cp:lastModifiedBy>Francis Rønnestad</cp:lastModifiedBy>
  <cp:revision>12</cp:revision>
  <dcterms:created xsi:type="dcterms:W3CDTF">2021-02-15T11:30:18Z</dcterms:created>
  <dcterms:modified xsi:type="dcterms:W3CDTF">2021-02-16T08:58:39Z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0x0101006D32517142E2964C99C02EFDAC2FF07A</vt:lpwstr>
  </property>
</Properties>
</file>