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1" r:id="rId6"/>
    <p:sldId id="282" r:id="rId7"/>
    <p:sldId id="283" r:id="rId8"/>
    <p:sldId id="284" r:id="rId9"/>
    <p:sldId id="286" r:id="rId10"/>
    <p:sldId id="285" r:id="rId11"/>
    <p:sldId id="287" r:id="rId12"/>
    <p:sldId id="288" r:id="rId13"/>
    <p:sldId id="289" r:id="rId14"/>
    <p:sldId id="290" r:id="rId15"/>
    <p:sldId id="291" r:id="rId16"/>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783" autoAdjust="0"/>
  </p:normalViewPr>
  <p:slideViewPr>
    <p:cSldViewPr>
      <p:cViewPr varScale="1">
        <p:scale>
          <a:sx n="110" d="100"/>
          <a:sy n="110" d="100"/>
        </p:scale>
        <p:origin x="16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b-NO"/>
          </a:p>
        </p:txBody>
      </p:sp>
      <p:sp>
        <p:nvSpPr>
          <p:cNvPr id="4" name="Date Placeholder 3"/>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24964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252042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70253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110773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4268810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Date Placeholder 4"/>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329937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Date Placeholder 6"/>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265763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Date Placeholder 2"/>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1664442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908260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2980723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432962-E6C5-4E5D-AC63-CAA6B03FB39C}" type="datetimeFigureOut">
              <a:rPr lang="nb-NO" smtClean="0"/>
              <a:pPr/>
              <a:t>16.02.2021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B90532B6-C9B4-4F8B-9F7E-7F0008625FE0}" type="slidenum">
              <a:rPr lang="nb-NO" smtClean="0"/>
              <a:pPr/>
              <a:t>‹#›</a:t>
            </a:fld>
            <a:endParaRPr lang="nb-NO"/>
          </a:p>
        </p:txBody>
      </p:sp>
    </p:spTree>
    <p:extLst>
      <p:ext uri="{BB962C8B-B14F-4D97-AF65-F5344CB8AC3E}">
        <p14:creationId xmlns:p14="http://schemas.microsoft.com/office/powerpoint/2010/main" val="215425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32962-E6C5-4E5D-AC63-CAA6B03FB39C}" type="datetimeFigureOut">
              <a:rPr lang="nb-NO" smtClean="0"/>
              <a:pPr/>
              <a:t>16.02.2021</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532B6-C9B4-4F8B-9F7E-7F0008625FE0}" type="slidenum">
              <a:rPr lang="nb-NO" smtClean="0"/>
              <a:pPr/>
              <a:t>‹#›</a:t>
            </a:fld>
            <a:endParaRPr lang="nb-NO"/>
          </a:p>
        </p:txBody>
      </p:sp>
    </p:spTree>
    <p:extLst>
      <p:ext uri="{BB962C8B-B14F-4D97-AF65-F5344CB8AC3E}">
        <p14:creationId xmlns:p14="http://schemas.microsoft.com/office/powerpoint/2010/main" val="377885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a:t>8 tips til arbeid med masteroppgaven</a:t>
            </a:r>
          </a:p>
        </p:txBody>
      </p:sp>
      <p:sp>
        <p:nvSpPr>
          <p:cNvPr id="3" name="Subtitle 2"/>
          <p:cNvSpPr>
            <a:spLocks noGrp="1"/>
          </p:cNvSpPr>
          <p:nvPr>
            <p:ph type="subTitle" idx="1"/>
          </p:nvPr>
        </p:nvSpPr>
        <p:spPr/>
        <p:txBody>
          <a:bodyPr>
            <a:normAutofit/>
          </a:bodyPr>
          <a:lstStyle/>
          <a:p>
            <a:r>
              <a:rPr lang="nb-NO" dirty="0"/>
              <a:t>Ivan Harsløf, koordinator MA, studieretning sosialt arbeid/barnevern</a:t>
            </a:r>
          </a:p>
        </p:txBody>
      </p:sp>
    </p:spTree>
    <p:extLst>
      <p:ext uri="{BB962C8B-B14F-4D97-AF65-F5344CB8AC3E}">
        <p14:creationId xmlns:p14="http://schemas.microsoft.com/office/powerpoint/2010/main" val="566094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b-NO" sz="3600" dirty="0"/>
              <a:t>6. Vær deg bevisst at du ikke er den eneste som sliter med å skrive masteroppgave..</a:t>
            </a:r>
          </a:p>
        </p:txBody>
      </p:sp>
      <p:sp>
        <p:nvSpPr>
          <p:cNvPr id="3" name="Content Placeholder 2"/>
          <p:cNvSpPr>
            <a:spLocks noGrp="1"/>
          </p:cNvSpPr>
          <p:nvPr>
            <p:ph idx="1"/>
          </p:nvPr>
        </p:nvSpPr>
        <p:spPr>
          <a:xfrm>
            <a:off x="457200" y="1600200"/>
            <a:ext cx="4690864" cy="4525963"/>
          </a:xfrm>
        </p:spPr>
        <p:txBody>
          <a:bodyPr>
            <a:normAutofit/>
          </a:bodyPr>
          <a:lstStyle/>
          <a:p>
            <a:r>
              <a:rPr lang="nb-NO" sz="2400" dirty="0"/>
              <a:t>Å skrive masteroppgave handler om å treffe en rekke valg (valg av tema, problemstilling, teorier, metoder…..)</a:t>
            </a:r>
          </a:p>
          <a:p>
            <a:r>
              <a:rPr lang="nb-NO" sz="2400" dirty="0"/>
              <a:t>De viktigste valgene tar du i starten; de legger føringer for resten av arbeidet</a:t>
            </a:r>
          </a:p>
          <a:p>
            <a:r>
              <a:rPr lang="nb-NO" sz="2400" dirty="0"/>
              <a:t>Men den informasjon du har til å treffe disse valgene har du mest av mot slutten..</a:t>
            </a:r>
          </a:p>
          <a:p>
            <a:r>
              <a:rPr lang="nb-NO" sz="2400" dirty="0"/>
              <a:t>Dette er et dilemma – </a:t>
            </a:r>
            <a:r>
              <a:rPr lang="nb-NO" sz="2400" i="1" dirty="0"/>
              <a:t>for alle</a:t>
            </a:r>
            <a:r>
              <a:rPr lang="nb-NO" sz="2400" dirty="0"/>
              <a:t>!</a:t>
            </a:r>
          </a:p>
        </p:txBody>
      </p:sp>
      <p:pic>
        <p:nvPicPr>
          <p:cNvPr id="4" name="Picture 3"/>
          <p:cNvPicPr>
            <a:picLocks noChangeAspect="1"/>
          </p:cNvPicPr>
          <p:nvPr/>
        </p:nvPicPr>
        <p:blipFill>
          <a:blip r:embed="rId2"/>
          <a:stretch>
            <a:fillRect/>
          </a:stretch>
        </p:blipFill>
        <p:spPr>
          <a:xfrm>
            <a:off x="5292080" y="1600200"/>
            <a:ext cx="3462860" cy="2664297"/>
          </a:xfrm>
          <a:prstGeom prst="rect">
            <a:avLst/>
          </a:prstGeom>
        </p:spPr>
      </p:pic>
      <p:sp>
        <p:nvSpPr>
          <p:cNvPr id="5" name="Content Placeholder 2"/>
          <p:cNvSpPr txBox="1">
            <a:spLocks/>
          </p:cNvSpPr>
          <p:nvPr/>
        </p:nvSpPr>
        <p:spPr>
          <a:xfrm>
            <a:off x="5292080" y="4447059"/>
            <a:ext cx="3600400" cy="2080419"/>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b-NO" sz="2400" dirty="0"/>
              <a:t>Å være seg dette dilemma bevist kan likevel være en mestringsstrategi, fremfor å bebreide seg selv for «dårlige» valg..</a:t>
            </a:r>
          </a:p>
        </p:txBody>
      </p:sp>
    </p:spTree>
    <p:extLst>
      <p:ext uri="{BB962C8B-B14F-4D97-AF65-F5344CB8AC3E}">
        <p14:creationId xmlns:p14="http://schemas.microsoft.com/office/powerpoint/2010/main" val="2405288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nb-NO" sz="3600" dirty="0"/>
              <a:t>7. Finn inspirasjon om temaet ditt</a:t>
            </a:r>
          </a:p>
        </p:txBody>
      </p:sp>
      <p:sp>
        <p:nvSpPr>
          <p:cNvPr id="3" name="Content Placeholder 2"/>
          <p:cNvSpPr>
            <a:spLocks noGrp="1"/>
          </p:cNvSpPr>
          <p:nvPr>
            <p:ph idx="1"/>
          </p:nvPr>
        </p:nvSpPr>
        <p:spPr>
          <a:xfrm>
            <a:off x="457200" y="1340768"/>
            <a:ext cx="4114800" cy="5073427"/>
          </a:xfrm>
        </p:spPr>
        <p:txBody>
          <a:bodyPr>
            <a:normAutofit/>
          </a:bodyPr>
          <a:lstStyle/>
          <a:p>
            <a:r>
              <a:rPr lang="nb-NO" sz="2400" dirty="0"/>
              <a:t>I tillegg til fagbøker og -artikler er det lurt å orientere seg bredt når det gjelder temaet ditt</a:t>
            </a:r>
          </a:p>
          <a:p>
            <a:r>
              <a:rPr lang="nb-NO" sz="2400" dirty="0"/>
              <a:t>Ikke minst er det lurt å følge med i medienes dekning – husk at du via biblioteket (Retriever/</a:t>
            </a:r>
            <a:r>
              <a:rPr lang="nb-NO" sz="2400" dirty="0" err="1"/>
              <a:t>Atekst</a:t>
            </a:r>
            <a:r>
              <a:rPr lang="nb-NO" sz="2400" dirty="0"/>
              <a:t>) har tilgang til alle norske aviser, slik at du kan søke etter deres dekning av akkurat det tema du skriver om.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4048" y="1556792"/>
            <a:ext cx="3802023" cy="2376264"/>
          </a:xfrm>
          <a:prstGeom prst="rect">
            <a:avLst/>
          </a:prstGeom>
        </p:spPr>
      </p:pic>
      <p:sp>
        <p:nvSpPr>
          <p:cNvPr id="5" name="Content Placeholder 2"/>
          <p:cNvSpPr txBox="1">
            <a:spLocks/>
          </p:cNvSpPr>
          <p:nvPr/>
        </p:nvSpPr>
        <p:spPr>
          <a:xfrm>
            <a:off x="4860032" y="4252274"/>
            <a:ext cx="4176464" cy="27775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nb-NO" sz="2400" dirty="0"/>
              <a:t>Det er også tenkelig at temaet ditt har vært omtalt i en </a:t>
            </a:r>
            <a:r>
              <a:rPr lang="nb-NO" sz="2400" dirty="0" err="1"/>
              <a:t>podcast</a:t>
            </a:r>
            <a:r>
              <a:rPr lang="nb-NO" sz="2400" dirty="0"/>
              <a:t> (prøv å søk i din </a:t>
            </a:r>
            <a:r>
              <a:rPr lang="nb-NO" sz="2400" dirty="0" err="1"/>
              <a:t>podcast</a:t>
            </a:r>
            <a:r>
              <a:rPr lang="nb-NO" sz="2400" dirty="0"/>
              <a:t>-app..)</a:t>
            </a:r>
          </a:p>
        </p:txBody>
      </p:sp>
    </p:spTree>
    <p:extLst>
      <p:ext uri="{BB962C8B-B14F-4D97-AF65-F5344CB8AC3E}">
        <p14:creationId xmlns:p14="http://schemas.microsoft.com/office/powerpoint/2010/main" val="155220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Autofit/>
          </a:bodyPr>
          <a:lstStyle/>
          <a:p>
            <a:r>
              <a:rPr lang="nb-NO" sz="3600" dirty="0"/>
              <a:t>8. Har du skrivesperre – gjør som en proff</a:t>
            </a:r>
          </a:p>
        </p:txBody>
      </p:sp>
      <p:sp>
        <p:nvSpPr>
          <p:cNvPr id="3" name="Content Placeholder 2"/>
          <p:cNvSpPr>
            <a:spLocks noGrp="1"/>
          </p:cNvSpPr>
          <p:nvPr>
            <p:ph idx="1"/>
          </p:nvPr>
        </p:nvSpPr>
        <p:spPr>
          <a:xfrm>
            <a:off x="457200" y="1196752"/>
            <a:ext cx="8229600" cy="5400600"/>
          </a:xfrm>
        </p:spPr>
        <p:txBody>
          <a:bodyPr>
            <a:normAutofit fontScale="92500"/>
          </a:bodyPr>
          <a:lstStyle/>
          <a:p>
            <a:r>
              <a:rPr lang="nb-NO" sz="3000" dirty="0"/>
              <a:t>Noen forfattere bruker det trikset at de setter seg ved </a:t>
            </a:r>
            <a:r>
              <a:rPr lang="nb-NO" sz="3000" dirty="0" err="1"/>
              <a:t>PC’en</a:t>
            </a:r>
            <a:r>
              <a:rPr lang="nb-NO" sz="3000" dirty="0"/>
              <a:t> og bare skriver et eller annet for å komme i gang; deres erfaring er at etter hvert kommer det noe fornuftig.</a:t>
            </a:r>
          </a:p>
          <a:p>
            <a:pPr lvl="1"/>
            <a:r>
              <a:rPr lang="nb-NO" sz="2200" b="1" dirty="0"/>
              <a:t>Eksempel: </a:t>
            </a:r>
            <a:r>
              <a:rPr lang="nb-NO" sz="2200" dirty="0"/>
              <a:t>nå skal jeg gi et eksempel, jeg vet ikke hva det skal være.. Kanskje jeg kan skrive noe om været? Nei det må være noe klokt, noe med faglig substans.. Se her nå fikk jeg faktisk laget et eksempel!</a:t>
            </a:r>
          </a:p>
          <a:p>
            <a:r>
              <a:rPr lang="nb-NO" sz="3000" dirty="0"/>
              <a:t>Andre starter med å skrive ned en rekke spørsmål – som de selv siden prøver å besvare.</a:t>
            </a:r>
          </a:p>
          <a:p>
            <a:pPr lvl="1"/>
            <a:r>
              <a:rPr lang="nb-NO" sz="2200" b="1" dirty="0"/>
              <a:t>Eksempel: </a:t>
            </a:r>
            <a:r>
              <a:rPr lang="nb-NO" sz="2200" dirty="0"/>
              <a:t>Hvorfor er dette temaet viktig? </a:t>
            </a:r>
            <a:r>
              <a:rPr lang="nb-NO" sz="2200"/>
              <a:t>Hva motiverer </a:t>
            </a:r>
            <a:r>
              <a:rPr lang="nb-NO" sz="2200" dirty="0"/>
              <a:t>meg til å skrive om dette? Hva er min forforståelse? Hva undrer jeg meg over? Hva gjør meg nysgjerrig? Hva er «på spill» innen det området jeg skal skrive om? Hvem kunne tenkes å få gagn av resultatene av min masteroppgave?</a:t>
            </a:r>
          </a:p>
        </p:txBody>
      </p:sp>
    </p:spTree>
    <p:extLst>
      <p:ext uri="{BB962C8B-B14F-4D97-AF65-F5344CB8AC3E}">
        <p14:creationId xmlns:p14="http://schemas.microsoft.com/office/powerpoint/2010/main" val="970087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a:t>Å skrive oppgave under koronapandemien…</a:t>
            </a:r>
          </a:p>
        </p:txBody>
      </p:sp>
      <p:sp>
        <p:nvSpPr>
          <p:cNvPr id="3" name="Content Placeholder 2"/>
          <p:cNvSpPr>
            <a:spLocks noGrp="1"/>
          </p:cNvSpPr>
          <p:nvPr>
            <p:ph idx="1"/>
          </p:nvPr>
        </p:nvSpPr>
        <p:spPr>
          <a:xfrm>
            <a:off x="457200" y="1600200"/>
            <a:ext cx="5770984" cy="4525963"/>
          </a:xfrm>
        </p:spPr>
        <p:txBody>
          <a:bodyPr>
            <a:normAutofit fontScale="77500" lnSpcReduction="20000"/>
          </a:bodyPr>
          <a:lstStyle/>
          <a:p>
            <a:r>
              <a:rPr lang="nb-NO" dirty="0"/>
              <a:t>Ikke tilgang til leseplasser, bibliotek osv.</a:t>
            </a:r>
          </a:p>
          <a:p>
            <a:r>
              <a:rPr lang="nb-NO" dirty="0"/>
              <a:t>Hele tiden endringer i smittevernstiltak</a:t>
            </a:r>
          </a:p>
          <a:p>
            <a:r>
              <a:rPr lang="nb-NO" dirty="0"/>
              <a:t>Mindre sosial kontakt på campus</a:t>
            </a:r>
          </a:p>
          <a:p>
            <a:r>
              <a:rPr lang="nb-NO" dirty="0"/>
              <a:t>De med barn må også forholde seg til hjemmeskole, karantene osv.</a:t>
            </a:r>
          </a:p>
          <a:p>
            <a:endParaRPr lang="nb-NO" dirty="0"/>
          </a:p>
          <a:p>
            <a:r>
              <a:rPr lang="nb-NO" b="1" dirty="0"/>
              <a:t>Vi har derfor forsøkt å samle noen råd om hvordan man kan arbeide med masteroppgaven…</a:t>
            </a:r>
          </a:p>
          <a:p>
            <a:r>
              <a:rPr lang="nb-NO" b="1" dirty="0"/>
              <a:t>Vi håper de kan bidra til bevisstgjøring, refleksjon og inspirasjon!</a:t>
            </a:r>
          </a:p>
        </p:txBody>
      </p:sp>
      <p:pic>
        <p:nvPicPr>
          <p:cNvPr id="4" name="Picture 3"/>
          <p:cNvPicPr>
            <a:picLocks noChangeAspect="1"/>
          </p:cNvPicPr>
          <p:nvPr/>
        </p:nvPicPr>
        <p:blipFill>
          <a:blip r:embed="rId2"/>
          <a:stretch>
            <a:fillRect/>
          </a:stretch>
        </p:blipFill>
        <p:spPr>
          <a:xfrm>
            <a:off x="6588224" y="1772816"/>
            <a:ext cx="1978276" cy="2880320"/>
          </a:xfrm>
          <a:prstGeom prst="rect">
            <a:avLst/>
          </a:prstGeom>
        </p:spPr>
      </p:pic>
    </p:spTree>
    <p:extLst>
      <p:ext uri="{BB962C8B-B14F-4D97-AF65-F5344CB8AC3E}">
        <p14:creationId xmlns:p14="http://schemas.microsoft.com/office/powerpoint/2010/main" val="179082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a:t>1. Husk at også små arbeidsøkter hjelper!</a:t>
            </a:r>
          </a:p>
        </p:txBody>
      </p:sp>
      <p:sp>
        <p:nvSpPr>
          <p:cNvPr id="3" name="Content Placeholder 2"/>
          <p:cNvSpPr>
            <a:spLocks noGrp="1"/>
          </p:cNvSpPr>
          <p:nvPr>
            <p:ph idx="1"/>
          </p:nvPr>
        </p:nvSpPr>
        <p:spPr/>
        <p:txBody>
          <a:bodyPr>
            <a:normAutofit lnSpcReduction="10000"/>
          </a:bodyPr>
          <a:lstStyle/>
          <a:p>
            <a:r>
              <a:rPr lang="nb-NO" dirty="0"/>
              <a:t>Selv om arbeidet med din oppgave blir mer oppstykket fordi du må forholde deg til andre ting på «hjemmekontoret», så husk at hver liten økt bidrar.</a:t>
            </a:r>
          </a:p>
          <a:p>
            <a:r>
              <a:rPr lang="nb-NO" dirty="0"/>
              <a:t>Bare en halv times arbeid med oppgaven flytter prosjektet litt fremover..</a:t>
            </a:r>
          </a:p>
          <a:p>
            <a:r>
              <a:rPr lang="nb-NO" dirty="0"/>
              <a:t>Der du vanligvis ville kunne jobbe mer konsentrert i et lengre tidsrom må du nå forsøke å få flere korte økter.</a:t>
            </a:r>
          </a:p>
        </p:txBody>
      </p:sp>
    </p:spTree>
    <p:extLst>
      <p:ext uri="{BB962C8B-B14F-4D97-AF65-F5344CB8AC3E}">
        <p14:creationId xmlns:p14="http://schemas.microsoft.com/office/powerpoint/2010/main" val="848975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nb-NO" dirty="0"/>
              <a:t>2. Finn «flyten»</a:t>
            </a:r>
          </a:p>
        </p:txBody>
      </p:sp>
      <p:sp>
        <p:nvSpPr>
          <p:cNvPr id="3" name="Content Placeholder 2"/>
          <p:cNvSpPr>
            <a:spLocks noGrp="1"/>
          </p:cNvSpPr>
          <p:nvPr>
            <p:ph idx="1"/>
          </p:nvPr>
        </p:nvSpPr>
        <p:spPr>
          <a:xfrm>
            <a:off x="457199" y="1628800"/>
            <a:ext cx="3717568" cy="4497363"/>
          </a:xfrm>
        </p:spPr>
        <p:txBody>
          <a:bodyPr>
            <a:normAutofit/>
          </a:bodyPr>
          <a:lstStyle/>
          <a:p>
            <a:pPr marL="0" indent="0">
              <a:buNone/>
            </a:pPr>
            <a:r>
              <a:rPr lang="nb-NO" dirty="0"/>
              <a:t>Å finne flyten handler om å finne en match mellom dine evner og kapasitet og de utfordringer som oppgaveskrivingen innebærer</a:t>
            </a:r>
          </a:p>
        </p:txBody>
      </p:sp>
      <p:pic>
        <p:nvPicPr>
          <p:cNvPr id="4" name="Picture 2" descr="http://www.pbs.org/thisemotionallife/sites/default/files/imagecache/blog_large_image/blogs/Flow_Senia_Maymi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74767" y="1844824"/>
            <a:ext cx="4508788"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483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2. Finn «flyten» (fortsatt)</a:t>
            </a:r>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nb-NO" dirty="0"/>
              <a:t>Ofte syns utfordringene å overstige evner og kapasitet – det er jo første gangen man skriver en oppgave på dette nivået</a:t>
            </a:r>
          </a:p>
          <a:p>
            <a:r>
              <a:rPr lang="nb-NO" dirty="0"/>
              <a:t>Her gjelder det selvsagt om å trekke på din veileder der det er faglige utfordringer</a:t>
            </a:r>
          </a:p>
          <a:p>
            <a:r>
              <a:rPr lang="nb-NO" dirty="0"/>
              <a:t>Det kan også være lurt å dele en utfordrende arbeidsoppgave inn i mindre deler; prøv å skriv ned hva oppgaven omfatter – punkt for punkt</a:t>
            </a:r>
          </a:p>
          <a:p>
            <a:r>
              <a:rPr lang="nb-NO" dirty="0"/>
              <a:t>Dermed kan de enkelte deloppgaver fremstå enklere å gå til…</a:t>
            </a:r>
          </a:p>
        </p:txBody>
      </p:sp>
    </p:spTree>
    <p:extLst>
      <p:ext uri="{BB962C8B-B14F-4D97-AF65-F5344CB8AC3E}">
        <p14:creationId xmlns:p14="http://schemas.microsoft.com/office/powerpoint/2010/main" val="3404058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363272" cy="6192688"/>
          </a:xfrm>
        </p:spPr>
        <p:txBody>
          <a:bodyPr>
            <a:normAutofit fontScale="92500" lnSpcReduction="20000"/>
          </a:bodyPr>
          <a:lstStyle/>
          <a:p>
            <a:pPr marL="0" indent="0">
              <a:buNone/>
            </a:pPr>
            <a:r>
              <a:rPr lang="nb-NO" sz="2800" b="1" dirty="0"/>
              <a:t>Eksempel: </a:t>
            </a:r>
            <a:r>
              <a:rPr lang="nb-NO" sz="2800" dirty="0"/>
              <a:t>Å skulle lage en litteraturgjennomgang kan fremstå som en utfordrende arbeidsoppgave.</a:t>
            </a:r>
          </a:p>
          <a:p>
            <a:pPr marL="0" indent="0">
              <a:buNone/>
            </a:pPr>
            <a:r>
              <a:rPr lang="nb-NO" sz="2800" dirty="0"/>
              <a:t>Men prøv å del den inn i små deloppgaver:</a:t>
            </a:r>
          </a:p>
          <a:p>
            <a:pPr marL="0" indent="0">
              <a:buNone/>
            </a:pPr>
            <a:endParaRPr lang="nb-NO" sz="2800" dirty="0"/>
          </a:p>
          <a:p>
            <a:pPr marL="514350" indent="-514350">
              <a:buAutoNum type="arabicPeriod"/>
            </a:pPr>
            <a:r>
              <a:rPr lang="nb-NO" sz="2000" dirty="0"/>
              <a:t>Søk på ORIA etter disse kombinasjoner av emneord (…)</a:t>
            </a:r>
          </a:p>
          <a:p>
            <a:pPr marL="514350" indent="-514350">
              <a:buFont typeface="Arial" pitchFamily="34" charset="0"/>
              <a:buAutoNum type="arabicPeriod"/>
            </a:pPr>
            <a:r>
              <a:rPr lang="nb-NO" sz="2000" dirty="0"/>
              <a:t>Bestill eller last ned bøker som matcher emneordene, og som fremstår relevante for problemstillingen din</a:t>
            </a:r>
          </a:p>
          <a:p>
            <a:pPr marL="514350" indent="-514350">
              <a:buFont typeface="Arial" pitchFamily="34" charset="0"/>
              <a:buAutoNum type="arabicPeriod"/>
            </a:pPr>
            <a:r>
              <a:rPr lang="nb-NO" sz="2000" dirty="0"/>
              <a:t>Gå raskt igjennom sammendrag av fagartikler som matcher emneordene – og velg ut dem som fremstår relevante</a:t>
            </a:r>
          </a:p>
          <a:p>
            <a:pPr marL="514350" indent="-514350">
              <a:buAutoNum type="arabicPeriod"/>
            </a:pPr>
            <a:r>
              <a:rPr lang="nb-NO" sz="2000" dirty="0"/>
              <a:t>Last ned/skriv ut de relevante fagartiklene.</a:t>
            </a:r>
          </a:p>
          <a:p>
            <a:pPr marL="514350" indent="-514350">
              <a:buAutoNum type="arabicPeriod"/>
            </a:pPr>
            <a:r>
              <a:rPr lang="nb-NO" sz="2000" dirty="0"/>
              <a:t>Lag en ny plan over bøker/artikler du vil gå i dybden med (rekkefølgen du vil lese dem i; Hva vil du lete etter i tekstene? </a:t>
            </a:r>
            <a:r>
              <a:rPr lang="nb-NO" sz="2000" dirty="0" err="1"/>
              <a:t>Osv</a:t>
            </a:r>
            <a:r>
              <a:rPr lang="nb-NO" sz="2000" dirty="0"/>
              <a:t>)</a:t>
            </a:r>
          </a:p>
          <a:p>
            <a:pPr marL="514350" indent="-514350">
              <a:buAutoNum type="arabicPeriod"/>
            </a:pPr>
            <a:r>
              <a:rPr lang="nb-NO" sz="2000" dirty="0"/>
              <a:t>Skriv dine egne referat/notater underveis i lesingen av tekstene ut fra hvordan de relaterer seg til problemstillingen din</a:t>
            </a:r>
          </a:p>
          <a:p>
            <a:pPr marL="514350" indent="-514350">
              <a:buAutoNum type="arabicPeriod"/>
            </a:pPr>
            <a:r>
              <a:rPr lang="nb-NO" sz="2000" dirty="0"/>
              <a:t>Skriv på tvers av de ulike referat/notater. Hvordan stiller de ulike tekstene seg til den samme problemstillingen; er det forskjell/likheter i tilnærminger, empiriske funn eller liknende? </a:t>
            </a:r>
          </a:p>
          <a:p>
            <a:pPr marL="0" indent="0">
              <a:buNone/>
            </a:pPr>
            <a:r>
              <a:rPr lang="nb-NO" sz="2800" dirty="0"/>
              <a:t>En slik oppdeling kan gjøres mer eller mindre detaljert; poenget er at hver deloppgave skal fremstå overkommelig!</a:t>
            </a:r>
          </a:p>
          <a:p>
            <a:pPr marL="514350" indent="-514350">
              <a:buAutoNum type="arabicPeriod"/>
            </a:pPr>
            <a:endParaRPr lang="nb-NO" sz="2000" dirty="0"/>
          </a:p>
          <a:p>
            <a:pPr marL="914400" lvl="1" indent="-514350">
              <a:buAutoNum type="arabicPeriod"/>
            </a:pPr>
            <a:endParaRPr lang="nb-NO" sz="1600" dirty="0"/>
          </a:p>
          <a:p>
            <a:pPr marL="514350" indent="-514350">
              <a:buAutoNum type="arabicPeriod"/>
            </a:pPr>
            <a:endParaRPr lang="nb-NO" dirty="0"/>
          </a:p>
          <a:p>
            <a:pPr marL="514350" indent="-514350">
              <a:buAutoNum type="arabicPeriod"/>
            </a:pPr>
            <a:endParaRPr lang="nb-NO" dirty="0"/>
          </a:p>
          <a:p>
            <a:pPr marL="514350" indent="-514350">
              <a:buAutoNum type="arabicPeriod"/>
            </a:pPr>
            <a:endParaRPr lang="nb-NO" dirty="0"/>
          </a:p>
          <a:p>
            <a:pPr marL="0" indent="0">
              <a:buNone/>
            </a:pPr>
            <a:endParaRPr lang="nb-NO" dirty="0"/>
          </a:p>
        </p:txBody>
      </p:sp>
    </p:spTree>
    <p:extLst>
      <p:ext uri="{BB962C8B-B14F-4D97-AF65-F5344CB8AC3E}">
        <p14:creationId xmlns:p14="http://schemas.microsoft.com/office/powerpoint/2010/main" val="9133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a:t>3. Planlegg ditt arbeid med oppgaven</a:t>
            </a:r>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nb-NO" dirty="0"/>
              <a:t>Lister over mindre deloppgaver er også nyttige for å strukturere arbeidet ditt – time for time, dag for dag, uke for uke..</a:t>
            </a:r>
          </a:p>
          <a:p>
            <a:r>
              <a:rPr lang="nb-NO" dirty="0"/>
              <a:t>I en mer kaotisk arbeidssituasjon er det nyttig å ha for seg en liste over ting man skal få gjort; og det gir mestringsfølelse å streke over ting på listen etter hvert som de er gjennomført!</a:t>
            </a:r>
          </a:p>
          <a:p>
            <a:r>
              <a:rPr lang="nb-NO" dirty="0"/>
              <a:t>Det å lage, gå igjennom og revidere dine lister med arbeidsoppgaver kan bli en del av din kreative prosess med masteroppgaven</a:t>
            </a:r>
          </a:p>
        </p:txBody>
      </p:sp>
    </p:spTree>
    <p:extLst>
      <p:ext uri="{BB962C8B-B14F-4D97-AF65-F5344CB8AC3E}">
        <p14:creationId xmlns:p14="http://schemas.microsoft.com/office/powerpoint/2010/main" val="206632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4. Jobb med tidsfrister!</a:t>
            </a:r>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nb-NO" dirty="0"/>
              <a:t>Mange opplever at midtveisseminaret er nyttig ikke bare pga. kommentarer og diskusjon – men også det at man får en tidsfrist man må jobbe frem imot!</a:t>
            </a:r>
          </a:p>
          <a:p>
            <a:r>
              <a:rPr lang="nb-NO" dirty="0"/>
              <a:t>Kan du gi deg selv flere slike frister? Kan du f.eks. avtale med veileder når du må levere ulike utkast, kanskje bestemte kapitler i oppgaven?</a:t>
            </a:r>
          </a:p>
          <a:p>
            <a:r>
              <a:rPr lang="nb-NO" dirty="0"/>
              <a:t>Kan du lage slike «avtaler» med en medstudent? (f.eks. </a:t>
            </a:r>
            <a:r>
              <a:rPr lang="nb-NO" i="1" dirty="0"/>
              <a:t>innen onsdag skal du få et nytt utkast til metodekapitlet</a:t>
            </a:r>
            <a:r>
              <a:rPr lang="nb-NO" dirty="0"/>
              <a:t>)</a:t>
            </a:r>
          </a:p>
          <a:p>
            <a:endParaRPr lang="nb-NO" dirty="0"/>
          </a:p>
        </p:txBody>
      </p:sp>
    </p:spTree>
    <p:extLst>
      <p:ext uri="{BB962C8B-B14F-4D97-AF65-F5344CB8AC3E}">
        <p14:creationId xmlns:p14="http://schemas.microsoft.com/office/powerpoint/2010/main" val="3887092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5. Bruk hverandre</a:t>
            </a:r>
          </a:p>
        </p:txBody>
      </p:sp>
      <p:sp>
        <p:nvSpPr>
          <p:cNvPr id="3" name="Content Placeholder 2"/>
          <p:cNvSpPr>
            <a:spLocks noGrp="1"/>
          </p:cNvSpPr>
          <p:nvPr>
            <p:ph idx="1"/>
          </p:nvPr>
        </p:nvSpPr>
        <p:spPr/>
        <p:txBody>
          <a:bodyPr>
            <a:normAutofit fontScale="92500" lnSpcReduction="10000"/>
          </a:bodyPr>
          <a:lstStyle/>
          <a:p>
            <a:r>
              <a:rPr lang="nb-NO" dirty="0"/>
              <a:t>Generelt er kanskje det beste rådet å bruke medstudenter: </a:t>
            </a:r>
          </a:p>
          <a:p>
            <a:pPr lvl="1"/>
            <a:r>
              <a:rPr lang="nb-NO" dirty="0"/>
              <a:t>Les hverandres tekster og gi tilbakemeldinger</a:t>
            </a:r>
          </a:p>
          <a:p>
            <a:pPr lvl="1"/>
            <a:r>
              <a:rPr lang="nb-NO" dirty="0"/>
              <a:t>Hvis dere lager arbeidsplaner for fremdriften med oppgaven; diskuter dem med hverandre.. </a:t>
            </a:r>
            <a:r>
              <a:rPr lang="nb-NO" i="1" dirty="0"/>
              <a:t>Er dette realistisk? Bør det stokkes om på rekkefølgen av oppgaver?</a:t>
            </a:r>
          </a:p>
          <a:p>
            <a:pPr lvl="1"/>
            <a:r>
              <a:rPr lang="nb-NO" dirty="0"/>
              <a:t>Diskuter særlige utfordringer; hvis man er kjørt fast i noe er det ofte svært nyttig bare å fortelle om det til andre, og deres oppklarende spørsmål kan kanskje hjelpe deg tilbake på sporet</a:t>
            </a:r>
          </a:p>
        </p:txBody>
      </p:sp>
    </p:spTree>
    <p:extLst>
      <p:ext uri="{BB962C8B-B14F-4D97-AF65-F5344CB8AC3E}">
        <p14:creationId xmlns:p14="http://schemas.microsoft.com/office/powerpoint/2010/main" val="1860897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D32517142E2964C99C02EFDAC2FF07A" ma:contentTypeVersion="13" ma:contentTypeDescription="Opprett et nytt dokument." ma:contentTypeScope="" ma:versionID="ad937a9353922e9313619be99654a9f8">
  <xsd:schema xmlns:xsd="http://www.w3.org/2001/XMLSchema" xmlns:xs="http://www.w3.org/2001/XMLSchema" xmlns:p="http://schemas.microsoft.com/office/2006/metadata/properties" xmlns:ns3="cd77a0ce-fd58-44c4-a250-01fb27b663a5" xmlns:ns4="aa087bb6-d861-4a88-8615-b220fcd2cbf3" targetNamespace="http://schemas.microsoft.com/office/2006/metadata/properties" ma:root="true" ma:fieldsID="77457db6cb93a4145d5db3ee1810162a" ns3:_="" ns4:_="">
    <xsd:import namespace="cd77a0ce-fd58-44c4-a250-01fb27b663a5"/>
    <xsd:import namespace="aa087bb6-d861-4a88-8615-b220fcd2cbf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77a0ce-fd58-44c4-a250-01fb27b663a5"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element name="SharingHintHash" ma:index="10" nillable="true" ma:displayName="Hash for deling av tip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087bb6-d861-4a88-8615-b220fcd2cbf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DDB8B6-6113-4D65-89C9-EDC83BCBC1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77a0ce-fd58-44c4-a250-01fb27b663a5"/>
    <ds:schemaRef ds:uri="aa087bb6-d861-4a88-8615-b220fcd2cb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BE9900-EAC6-4BCD-90B8-DEE28020CBC7}">
  <ds:schemaRefs>
    <ds:schemaRef ds:uri="http://schemas.microsoft.com/sharepoint/v3/contenttype/forms"/>
  </ds:schemaRefs>
</ds:datastoreItem>
</file>

<file path=customXml/itemProps3.xml><?xml version="1.0" encoding="utf-8"?>
<ds:datastoreItem xmlns:ds="http://schemas.openxmlformats.org/officeDocument/2006/customXml" ds:itemID="{FCF7D05B-E6B1-4549-877B-0F6E74ED58CD}">
  <ds:schemaRefs>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purl.org/dc/dcmitype/"/>
    <ds:schemaRef ds:uri="http://purl.org/dc/terms/"/>
    <ds:schemaRef ds:uri="aa087bb6-d861-4a88-8615-b220fcd2cbf3"/>
    <ds:schemaRef ds:uri="cd77a0ce-fd58-44c4-a250-01fb27b663a5"/>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6066</TotalTime>
  <Words>1070</Words>
  <Application>Microsoft Office PowerPoint</Application>
  <PresentationFormat>On-screen Show (4:3)</PresentationFormat>
  <Paragraphs>64</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8 tips til arbeid med masteroppgaven</vt:lpstr>
      <vt:lpstr>Å skrive oppgave under koronapandemien…</vt:lpstr>
      <vt:lpstr>1. Husk at også små arbeidsøkter hjelper!</vt:lpstr>
      <vt:lpstr>2. Finn «flyten»</vt:lpstr>
      <vt:lpstr>2. Finn «flyten» (fortsatt)</vt:lpstr>
      <vt:lpstr>PowerPoint Presentation</vt:lpstr>
      <vt:lpstr>3. Planlegg ditt arbeid med oppgaven</vt:lpstr>
      <vt:lpstr>4. Jobb med tidsfrister!</vt:lpstr>
      <vt:lpstr>5. Bruk hverandre</vt:lpstr>
      <vt:lpstr>6. Vær deg bevisst at du ikke er den eneste som sliter med å skrive masteroppgave..</vt:lpstr>
      <vt:lpstr>7. Finn inspirasjon om temaet ditt</vt:lpstr>
      <vt:lpstr>8. Har du skrivesperre – gjør som en proff</vt:lpstr>
    </vt:vector>
  </TitlesOfParts>
  <Company>Høgskolen i Oslo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 Harsløf</dc:creator>
  <cp:lastModifiedBy>Francis Rønnestad</cp:lastModifiedBy>
  <cp:revision>82</cp:revision>
  <dcterms:created xsi:type="dcterms:W3CDTF">2011-12-05T08:31:54Z</dcterms:created>
  <dcterms:modified xsi:type="dcterms:W3CDTF">2021-02-16T09:00:18Z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0x0101006D32517142E2964C99C02EFDAC2FF07A</vt:lpwstr>
  </property>
</Properties>
</file>